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11309350" cx="20104100"/>
  <p:notesSz cx="20104100" cy="11309350"/>
  <p:embeddedFontLst>
    <p:embeddedFont>
      <p:font typeface="Arial Black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font" Target="fonts/ArialBlack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5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5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278055" y="467775"/>
            <a:ext cx="19535775" cy="4345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5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5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50" u="none" cap="none" strike="noStrike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Relationship Id="rId4" Type="http://schemas.openxmlformats.org/officeDocument/2006/relationships/image" Target="../media/image1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modernstp.com/" TargetMode="External"/><Relationship Id="rId4" Type="http://schemas.openxmlformats.org/officeDocument/2006/relationships/hyperlink" Target="mailto:sales@modernstp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1634" y="449367"/>
            <a:ext cx="7533531" cy="803788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27175">
            <a:spAutoFit/>
          </a:bodyPr>
          <a:lstStyle/>
          <a:p>
            <a:pPr indent="0" lvl="0" marL="22663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>
                <a:solidFill>
                  <a:srgbClr val="008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SEWAGE TREATMENT</a:t>
            </a:r>
            <a:endParaRPr sz="7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1805" y="547188"/>
            <a:ext cx="15174237" cy="1057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712020" y="10596536"/>
            <a:ext cx="18680430" cy="0"/>
          </a:xfrm>
          <a:custGeom>
            <a:rect b="b" l="l" r="r" t="t"/>
            <a:pathLst>
              <a:path extrusionOk="0" h="120000" w="18680430">
                <a:moveTo>
                  <a:pt x="0" y="0"/>
                </a:moveTo>
                <a:lnTo>
                  <a:pt x="18680059" y="0"/>
                </a:lnTo>
              </a:path>
            </a:pathLst>
          </a:custGeom>
          <a:noFill/>
          <a:ln cap="flat" cmpd="sng" w="10450">
            <a:solidFill>
              <a:srgbClr val="EFEB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712020" y="732961"/>
            <a:ext cx="18680430" cy="0"/>
          </a:xfrm>
          <a:custGeom>
            <a:rect b="b" l="l" r="r" t="t"/>
            <a:pathLst>
              <a:path extrusionOk="0" h="120000" w="18680430">
                <a:moveTo>
                  <a:pt x="0" y="0"/>
                </a:moveTo>
                <a:lnTo>
                  <a:pt x="18680059" y="0"/>
                </a:lnTo>
              </a:path>
            </a:pathLst>
          </a:custGeom>
          <a:noFill/>
          <a:ln cap="flat" cmpd="sng" w="41875">
            <a:solidFill>
              <a:srgbClr val="EFEB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2725855" y="399921"/>
            <a:ext cx="14652625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5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1 crore + STPs Sold</a:t>
            </a:r>
            <a:endParaRPr sz="13850">
              <a:latin typeface="Cambria"/>
              <a:ea typeface="Cambria"/>
              <a:cs typeface="Cambria"/>
              <a:sym typeface="Cambria"/>
            </a:endParaRPr>
          </a:p>
          <a:p>
            <a:pPr indent="0" lvl="0" marL="881380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None/>
            </a:pPr>
            <a:r>
              <a:rPr lang="en-US" sz="1450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in 10+ countries</a:t>
            </a:r>
            <a:endParaRPr sz="14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524069" y="6045777"/>
            <a:ext cx="17043400" cy="4421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065" rtl="0" algn="ctr">
              <a:lnSpc>
                <a:spcPct val="1061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35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Japan, USA, Australia,</a:t>
            </a:r>
            <a:endParaRPr sz="11350">
              <a:latin typeface="Cambria"/>
              <a:ea typeface="Cambria"/>
              <a:cs typeface="Cambria"/>
              <a:sym typeface="Cambria"/>
            </a:endParaRPr>
          </a:p>
          <a:p>
            <a:pPr indent="0" lvl="0" marL="12065" marR="6350" rtl="0" algn="ctr">
              <a:lnSpc>
                <a:spcPct val="76900"/>
              </a:lnSpc>
              <a:spcBef>
                <a:spcPts val="1580"/>
              </a:spcBef>
              <a:spcAft>
                <a:spcPts val="0"/>
              </a:spcAft>
              <a:buNone/>
            </a:pPr>
            <a:r>
              <a:rPr b="1" lang="en-US" sz="1135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China, Vietnam,	Malaysia, South Africa, Sri Lanka ..</a:t>
            </a:r>
            <a:endParaRPr sz="1135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8925">
            <a:spAutoFit/>
          </a:bodyPr>
          <a:lstStyle/>
          <a:p>
            <a:pPr indent="0" lvl="0" marL="2613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7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Johkasou</a:t>
            </a:r>
            <a:endParaRPr sz="24700">
              <a:latin typeface="Arial"/>
              <a:ea typeface="Arial"/>
              <a:cs typeface="Arial"/>
              <a:sym typeface="Arial"/>
            </a:endParaRPr>
          </a:p>
          <a:p>
            <a:pPr indent="0" lvl="0" marL="282829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None/>
            </a:pPr>
            <a:r>
              <a:rPr b="0" lang="en-US" sz="71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Means Purification Tank in Japanese</a:t>
            </a:r>
            <a:endParaRPr sz="7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972" y="807894"/>
            <a:ext cx="14393090" cy="9692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ctrTitle"/>
          </p:nvPr>
        </p:nvSpPr>
        <p:spPr>
          <a:xfrm>
            <a:off x="278055" y="467775"/>
            <a:ext cx="19535775" cy="4345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3325">
            <a:spAutoFit/>
          </a:bodyPr>
          <a:lstStyle/>
          <a:p>
            <a:pPr indent="0" lvl="0" marL="14141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5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Now in India</a:t>
            </a:r>
            <a:endParaRPr sz="2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9384276" y="6935961"/>
            <a:ext cx="1325880" cy="1282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endParaRPr sz="82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4508" y="220489"/>
            <a:ext cx="9498028" cy="10131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82925">
            <a:spAutoFit/>
          </a:bodyPr>
          <a:lstStyle/>
          <a:p>
            <a:pPr indent="3583940" lvl="0" marL="339725" marR="17145" rtl="0" algn="l">
              <a:lnSpc>
                <a:spcPct val="11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90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What is so special about it?</a:t>
            </a:r>
            <a:endParaRPr sz="19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ctrTitle"/>
          </p:nvPr>
        </p:nvSpPr>
        <p:spPr>
          <a:xfrm>
            <a:off x="278055" y="467775"/>
            <a:ext cx="19535775" cy="4345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25634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7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Johkasou</a:t>
            </a:r>
            <a:endParaRPr sz="24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688749" y="5673536"/>
            <a:ext cx="16712565" cy="3434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2437765" lvl="0" marL="12700" marR="6350" rtl="0" algn="l">
              <a:lnSpc>
                <a:spcPct val="1162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Is a factory made Sewage Treatment Plant</a:t>
            </a:r>
            <a:endParaRPr sz="113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953870" y="402507"/>
            <a:ext cx="7223759" cy="1910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Johkasou</a:t>
            </a:r>
            <a:endParaRPr sz="12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281203" y="1937590"/>
            <a:ext cx="17915255" cy="884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6700">
            <a:spAutoFit/>
          </a:bodyPr>
          <a:lstStyle/>
          <a:p>
            <a:pPr indent="-611505" lvl="0" marL="6242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6050"/>
              <a:buFont typeface="Arial"/>
              <a:buChar char="•"/>
            </a:pPr>
            <a:r>
              <a:rPr lang="en-US" sz="605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Most popular with 1 crore plus installations.</a:t>
            </a:r>
            <a:endParaRPr sz="6050">
              <a:latin typeface="Arial"/>
              <a:ea typeface="Arial"/>
              <a:cs typeface="Arial"/>
              <a:sym typeface="Arial"/>
            </a:endParaRPr>
          </a:p>
          <a:p>
            <a:pPr indent="-611505" lvl="0" marL="623570" marR="5080" rtl="0" algn="l">
              <a:lnSpc>
                <a:spcPct val="113599"/>
              </a:lnSpc>
              <a:spcBef>
                <a:spcPts val="1955"/>
              </a:spcBef>
              <a:spcAft>
                <a:spcPts val="0"/>
              </a:spcAft>
              <a:buClr>
                <a:srgbClr val="4A4A4A"/>
              </a:buClr>
              <a:buSzPts val="6050"/>
              <a:buFont typeface="Arial"/>
              <a:buChar char="•"/>
            </a:pPr>
            <a:r>
              <a:rPr lang="en-US" sz="605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The only </a:t>
            </a:r>
            <a:r>
              <a:rPr b="1" lang="en-US" sz="605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proven </a:t>
            </a:r>
            <a:r>
              <a:rPr lang="en-US" sz="605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biological process that does not 	require daily maintenance</a:t>
            </a:r>
            <a:endParaRPr sz="6050">
              <a:latin typeface="Arial"/>
              <a:ea typeface="Arial"/>
              <a:cs typeface="Arial"/>
              <a:sym typeface="Arial"/>
            </a:endParaRPr>
          </a:p>
          <a:p>
            <a:pPr indent="-611505" lvl="0" marL="624205" rtl="0" algn="l">
              <a:lnSpc>
                <a:spcPct val="100000"/>
              </a:lnSpc>
              <a:spcBef>
                <a:spcPts val="2945"/>
              </a:spcBef>
              <a:spcAft>
                <a:spcPts val="0"/>
              </a:spcAft>
              <a:buClr>
                <a:srgbClr val="4A4A4A"/>
              </a:buClr>
              <a:buSzPts val="6050"/>
              <a:buFont typeface="Arial"/>
              <a:buChar char="•"/>
            </a:pPr>
            <a:r>
              <a:rPr lang="en-US" sz="605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Consistent High Quality treated water BOD&lt;10</a:t>
            </a:r>
            <a:endParaRPr sz="6050">
              <a:latin typeface="Arial"/>
              <a:ea typeface="Arial"/>
              <a:cs typeface="Arial"/>
              <a:sym typeface="Arial"/>
            </a:endParaRPr>
          </a:p>
          <a:p>
            <a:pPr indent="-611505" lvl="0" marL="624205" rtl="0" algn="l">
              <a:lnSpc>
                <a:spcPct val="100000"/>
              </a:lnSpc>
              <a:spcBef>
                <a:spcPts val="2945"/>
              </a:spcBef>
              <a:spcAft>
                <a:spcPts val="0"/>
              </a:spcAft>
              <a:buClr>
                <a:srgbClr val="4A4A4A"/>
              </a:buClr>
              <a:buSzPts val="6050"/>
              <a:buFont typeface="Arial"/>
              <a:buChar char="•"/>
            </a:pPr>
            <a:r>
              <a:rPr lang="en-US" sz="605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Very small foot print</a:t>
            </a:r>
            <a:endParaRPr sz="6050">
              <a:latin typeface="Arial"/>
              <a:ea typeface="Arial"/>
              <a:cs typeface="Arial"/>
              <a:sym typeface="Arial"/>
            </a:endParaRPr>
          </a:p>
          <a:p>
            <a:pPr indent="-611505" lvl="0" marL="624205" rtl="0" algn="l">
              <a:lnSpc>
                <a:spcPct val="100000"/>
              </a:lnSpc>
              <a:spcBef>
                <a:spcPts val="2940"/>
              </a:spcBef>
              <a:spcAft>
                <a:spcPts val="0"/>
              </a:spcAft>
              <a:buClr>
                <a:srgbClr val="4A4A4A"/>
              </a:buClr>
              <a:buSzPts val="6050"/>
              <a:buFont typeface="Arial"/>
              <a:buChar char="•"/>
            </a:pPr>
            <a:r>
              <a:rPr lang="en-US" sz="605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TSS&lt; 10 without any filtration</a:t>
            </a:r>
            <a:endParaRPr sz="6050">
              <a:latin typeface="Arial"/>
              <a:ea typeface="Arial"/>
              <a:cs typeface="Arial"/>
              <a:sym typeface="Arial"/>
            </a:endParaRPr>
          </a:p>
          <a:p>
            <a:pPr indent="-611505" lvl="0" marL="624205" rtl="0" algn="l">
              <a:lnSpc>
                <a:spcPct val="100000"/>
              </a:lnSpc>
              <a:spcBef>
                <a:spcPts val="2945"/>
              </a:spcBef>
              <a:spcAft>
                <a:spcPts val="0"/>
              </a:spcAft>
              <a:buClr>
                <a:srgbClr val="4A4A4A"/>
              </a:buClr>
              <a:buSzPts val="6050"/>
              <a:buFont typeface="Arial"/>
              <a:buChar char="•"/>
            </a:pPr>
            <a:r>
              <a:rPr lang="en-US" sz="605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Only one moving part- air blower</a:t>
            </a:r>
            <a:endParaRPr sz="6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683758" y="-99129"/>
            <a:ext cx="7223759" cy="1910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Johkasou</a:t>
            </a:r>
            <a:endParaRPr sz="12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281203" y="1499983"/>
            <a:ext cx="19372580" cy="9187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1775">
            <a:spAutoFit/>
          </a:bodyPr>
          <a:lstStyle/>
          <a:p>
            <a:pPr indent="-619125" lvl="0" marL="631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6100"/>
              <a:buFont typeface="Arial"/>
              <a:buChar char="•"/>
            </a:pPr>
            <a:r>
              <a:rPr lang="en-US" sz="61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70% savings on power consumption</a:t>
            </a:r>
            <a:endParaRPr sz="6100">
              <a:latin typeface="Arial"/>
              <a:ea typeface="Arial"/>
              <a:cs typeface="Arial"/>
              <a:sym typeface="Arial"/>
            </a:endParaRPr>
          </a:p>
          <a:p>
            <a:pPr indent="-619125" lvl="0" marL="631825" rtl="0" algn="l">
              <a:lnSpc>
                <a:spcPct val="100000"/>
              </a:lnSpc>
              <a:spcBef>
                <a:spcPts val="2985"/>
              </a:spcBef>
              <a:spcAft>
                <a:spcPts val="0"/>
              </a:spcAft>
              <a:buClr>
                <a:srgbClr val="4A4A4A"/>
              </a:buClr>
              <a:buSzPts val="6100"/>
              <a:buFont typeface="Arial"/>
              <a:buChar char="•"/>
            </a:pPr>
            <a:r>
              <a:rPr lang="en-US" sz="61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90% savings on manpower</a:t>
            </a:r>
            <a:endParaRPr sz="6100">
              <a:latin typeface="Arial"/>
              <a:ea typeface="Arial"/>
              <a:cs typeface="Arial"/>
              <a:sym typeface="Arial"/>
            </a:endParaRPr>
          </a:p>
          <a:p>
            <a:pPr indent="-619125" lvl="0" marL="631825" rtl="0" algn="l">
              <a:lnSpc>
                <a:spcPct val="100000"/>
              </a:lnSpc>
              <a:spcBef>
                <a:spcPts val="2985"/>
              </a:spcBef>
              <a:spcAft>
                <a:spcPts val="0"/>
              </a:spcAft>
              <a:buClr>
                <a:srgbClr val="4A4A4A"/>
              </a:buClr>
              <a:buSzPts val="6100"/>
              <a:buFont typeface="Arial"/>
              <a:buChar char="•"/>
            </a:pPr>
            <a:r>
              <a:rPr lang="en-US" sz="61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90% savings on mechanical maintenance</a:t>
            </a:r>
            <a:endParaRPr sz="6100">
              <a:latin typeface="Arial"/>
              <a:ea typeface="Arial"/>
              <a:cs typeface="Arial"/>
              <a:sym typeface="Arial"/>
            </a:endParaRPr>
          </a:p>
          <a:p>
            <a:pPr indent="-619125" lvl="0" marL="631825" rtl="0" algn="l">
              <a:lnSpc>
                <a:spcPct val="100000"/>
              </a:lnSpc>
              <a:spcBef>
                <a:spcPts val="2985"/>
              </a:spcBef>
              <a:spcAft>
                <a:spcPts val="0"/>
              </a:spcAft>
              <a:buClr>
                <a:srgbClr val="4A4A4A"/>
              </a:buClr>
              <a:buSzPts val="6100"/>
              <a:buFont typeface="Arial"/>
              <a:buChar char="•"/>
            </a:pPr>
            <a:r>
              <a:rPr lang="en-US" sz="61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Fail Safe &amp; Reliable</a:t>
            </a:r>
            <a:endParaRPr sz="6100">
              <a:latin typeface="Arial"/>
              <a:ea typeface="Arial"/>
              <a:cs typeface="Arial"/>
              <a:sym typeface="Arial"/>
            </a:endParaRPr>
          </a:p>
          <a:p>
            <a:pPr indent="-619125" lvl="0" marL="631825" rtl="0" algn="l">
              <a:lnSpc>
                <a:spcPct val="100000"/>
              </a:lnSpc>
              <a:spcBef>
                <a:spcPts val="2990"/>
              </a:spcBef>
              <a:spcAft>
                <a:spcPts val="0"/>
              </a:spcAft>
              <a:buClr>
                <a:srgbClr val="4A4A4A"/>
              </a:buClr>
              <a:buSzPts val="6100"/>
              <a:buFont typeface="Arial"/>
              <a:buChar char="•"/>
            </a:pPr>
            <a:r>
              <a:rPr lang="en-US" sz="61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Real ‘Fit &amp; Forget’ STP</a:t>
            </a:r>
            <a:endParaRPr sz="6100">
              <a:latin typeface="Arial"/>
              <a:ea typeface="Arial"/>
              <a:cs typeface="Arial"/>
              <a:sym typeface="Arial"/>
            </a:endParaRPr>
          </a:p>
          <a:p>
            <a:pPr indent="-619125" lvl="0" marL="631825" rtl="0" algn="l">
              <a:lnSpc>
                <a:spcPct val="100000"/>
              </a:lnSpc>
              <a:spcBef>
                <a:spcPts val="2985"/>
              </a:spcBef>
              <a:spcAft>
                <a:spcPts val="0"/>
              </a:spcAft>
              <a:buClr>
                <a:srgbClr val="4A4A4A"/>
              </a:buClr>
              <a:buSzPts val="6100"/>
              <a:buFont typeface="Arial"/>
              <a:buChar char="•"/>
            </a:pPr>
            <a:r>
              <a:rPr lang="en-US" sz="61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Doesn’t use any electric pump</a:t>
            </a:r>
            <a:endParaRPr sz="6100">
              <a:latin typeface="Arial"/>
              <a:ea typeface="Arial"/>
              <a:cs typeface="Arial"/>
              <a:sym typeface="Arial"/>
            </a:endParaRPr>
          </a:p>
          <a:p>
            <a:pPr indent="-619125" lvl="0" marL="631825" rtl="0" algn="l">
              <a:lnSpc>
                <a:spcPct val="100000"/>
              </a:lnSpc>
              <a:spcBef>
                <a:spcPts val="2985"/>
              </a:spcBef>
              <a:spcAft>
                <a:spcPts val="0"/>
              </a:spcAft>
              <a:buClr>
                <a:srgbClr val="4A4A4A"/>
              </a:buClr>
              <a:buSzPts val="6100"/>
              <a:buFont typeface="Arial"/>
              <a:buChar char="•"/>
            </a:pPr>
            <a:r>
              <a:rPr lang="en-US" sz="61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Every unit is factory tested for optimum performance</a:t>
            </a:r>
            <a:endParaRPr sz="6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1058574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0925">
            <a:spAutoFit/>
          </a:bodyPr>
          <a:lstStyle/>
          <a:p>
            <a:pPr indent="0" lvl="0" marL="165925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>
                <a:solidFill>
                  <a:srgbClr val="FFD479"/>
                </a:solidFill>
                <a:latin typeface="Cambria"/>
                <a:ea typeface="Cambria"/>
                <a:cs typeface="Cambria"/>
                <a:sym typeface="Cambria"/>
              </a:rPr>
              <a:t>We are here to help you!</a:t>
            </a:r>
            <a:endParaRPr sz="10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517114" y="2161652"/>
            <a:ext cx="18700750" cy="5554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675">
            <a:spAutoFit/>
          </a:bodyPr>
          <a:lstStyle/>
          <a:p>
            <a:pPr indent="5080" lvl="0" marL="12065" marR="7620" rtl="0" algn="ctr">
              <a:lnSpc>
                <a:spcPct val="116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Can be installed Below Ground or Above Ground to suit site conditions</a:t>
            </a:r>
            <a:endParaRPr sz="123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EB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" y="0"/>
            <a:ext cx="20101021" cy="976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88225">
            <a:spAutoFit/>
          </a:bodyPr>
          <a:lstStyle/>
          <a:p>
            <a:pPr indent="0" lvl="0" marL="238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0"/>
              <a:t>Installation suitable for vehicle passage</a:t>
            </a:r>
            <a:endParaRPr sz="9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97" y="0"/>
            <a:ext cx="15272508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type="title"/>
          </p:nvPr>
        </p:nvSpPr>
        <p:spPr>
          <a:xfrm>
            <a:off x="1260286" y="7705856"/>
            <a:ext cx="13858875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0" lvl="0" marL="12700" marR="16510" rtl="0" algn="l">
              <a:lnSpc>
                <a:spcPct val="1195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/>
              <a:t>Installation suitable for vehicle passage</a:t>
            </a:r>
            <a:endParaRPr sz="8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EB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12"/>
            <a:ext cx="20104099" cy="1127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3012" y="0"/>
            <a:ext cx="15078075" cy="113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3012" y="0"/>
            <a:ext cx="15078075" cy="113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05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 KLD @ University of Hyderabad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710" y="0"/>
            <a:ext cx="15462389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 rot="-5400000">
            <a:off x="-2354506" y="3186002"/>
            <a:ext cx="7720965" cy="2465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6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rPr>
              <a:t>5 0 K L D</a:t>
            </a:r>
            <a:endParaRPr sz="164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32"/>
          <p:cNvSpPr txBox="1"/>
          <p:nvPr>
            <p:ph type="title"/>
          </p:nvPr>
        </p:nvSpPr>
        <p:spPr>
          <a:xfrm>
            <a:off x="5585463" y="9762488"/>
            <a:ext cx="12860655" cy="148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50">
                <a:solidFill>
                  <a:srgbClr val="FF2F92"/>
                </a:solidFill>
              </a:rPr>
              <a:t>Above Ground Installation</a:t>
            </a:r>
            <a:endParaRPr sz="95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EB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3"/>
          <p:cNvSpPr txBox="1"/>
          <p:nvPr/>
        </p:nvSpPr>
        <p:spPr>
          <a:xfrm rot="-5400000">
            <a:off x="-1578878" y="4529972"/>
            <a:ext cx="7695565" cy="2440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4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rPr>
              <a:t>5 0 K L D</a:t>
            </a:r>
            <a:endParaRPr sz="164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6659"/>
            <a:ext cx="20104099" cy="9772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>
            <p:ph type="title"/>
          </p:nvPr>
        </p:nvSpPr>
        <p:spPr>
          <a:xfrm>
            <a:off x="1769341" y="7708020"/>
            <a:ext cx="15817215" cy="246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120 KLD easySTP</a:t>
            </a:r>
            <a:endParaRPr sz="16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5072878" cy="1130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EB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57" y="0"/>
            <a:ext cx="18935580" cy="113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EB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07119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>
            <p:ph type="title"/>
          </p:nvPr>
        </p:nvSpPr>
        <p:spPr>
          <a:xfrm>
            <a:off x="8357247" y="9236810"/>
            <a:ext cx="10707370" cy="1910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Transform this</a:t>
            </a:r>
            <a:endParaRPr sz="1235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25" y="0"/>
            <a:ext cx="13506217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/>
        </p:nvSpPr>
        <p:spPr>
          <a:xfrm rot="-5400000">
            <a:off x="11616032" y="3536136"/>
            <a:ext cx="11073765" cy="423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5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7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rPr>
              <a:t>50 KLD easySTP</a:t>
            </a:r>
            <a:endParaRPr sz="12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4790" rtl="0" algn="l">
              <a:lnSpc>
                <a:spcPct val="100000"/>
              </a:lnSpc>
              <a:spcBef>
                <a:spcPts val="5755"/>
              </a:spcBef>
              <a:spcAft>
                <a:spcPts val="0"/>
              </a:spcAft>
              <a:buNone/>
            </a:pPr>
            <a:r>
              <a:rPr b="1" lang="en-US" sz="1055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rPr>
              <a:t>Hindustan Shipyard</a:t>
            </a:r>
            <a:endParaRPr sz="105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496294" y="8125954"/>
            <a:ext cx="12919075" cy="304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2100">
            <a:spAutoFit/>
          </a:bodyPr>
          <a:lstStyle/>
          <a:p>
            <a:pPr indent="-327025" lvl="0" marL="339090" marR="6350" rtl="0" algn="l">
              <a:lnSpc>
                <a:spcPct val="7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0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easySTP Can also be made in MS or RCC</a:t>
            </a:r>
            <a:endParaRPr sz="1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173" y="713278"/>
            <a:ext cx="3846192" cy="410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/>
          <p:nvPr/>
        </p:nvSpPr>
        <p:spPr>
          <a:xfrm>
            <a:off x="6262222" y="1468113"/>
            <a:ext cx="12965430" cy="8255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975">
            <a:spAutoFit/>
          </a:bodyPr>
          <a:lstStyle/>
          <a:p>
            <a:pPr indent="0" lvl="0" marL="12700" marR="5080" rtl="0" algn="just">
              <a:lnSpc>
                <a:spcPct val="1158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e a s y S T P     i s manufactured  on Semi- automatic machines ensuring high quality</a:t>
            </a:r>
            <a:endParaRPr sz="1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753" y="5563215"/>
            <a:ext cx="4921316" cy="479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/>
        </p:nvSpPr>
        <p:spPr>
          <a:xfrm rot="-5400000">
            <a:off x="-4315259" y="4606261"/>
            <a:ext cx="10789285" cy="1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62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rPr>
              <a:t>Designed in CAD</a:t>
            </a:r>
            <a:endParaRPr sz="12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668" y="52354"/>
            <a:ext cx="15078075" cy="1125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762" y="2046195"/>
            <a:ext cx="3846192" cy="410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 txBox="1"/>
          <p:nvPr>
            <p:ph type="title"/>
          </p:nvPr>
        </p:nvSpPr>
        <p:spPr>
          <a:xfrm>
            <a:off x="4538548" y="836376"/>
            <a:ext cx="15313660" cy="189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2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2, 6, 10, 15 &amp; 20 KLD</a:t>
            </a:r>
            <a:endParaRPr sz="12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9"/>
          <p:cNvSpPr txBox="1"/>
          <p:nvPr/>
        </p:nvSpPr>
        <p:spPr>
          <a:xfrm>
            <a:off x="400145" y="3154176"/>
            <a:ext cx="19413220" cy="7564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47936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25, 50, 75, 100 KLD</a:t>
            </a:r>
            <a:endParaRPr sz="1235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460"/>
              </a:spcBef>
              <a:spcAft>
                <a:spcPts val="0"/>
              </a:spcAft>
              <a:buNone/>
            </a:pPr>
            <a:r>
              <a:rPr b="1" lang="en-US" sz="725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Capacities	</a:t>
            </a:r>
            <a:r>
              <a:rPr lang="en-US" sz="75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Up to 500 KLD for Municipal Use</a:t>
            </a:r>
            <a:endParaRPr sz="7550">
              <a:latin typeface="Arial"/>
              <a:ea typeface="Arial"/>
              <a:cs typeface="Arial"/>
              <a:sym typeface="Arial"/>
            </a:endParaRPr>
          </a:p>
          <a:p>
            <a:pPr indent="-429259" lvl="0" marL="5278755" marR="295910" rtl="0" algn="l">
              <a:lnSpc>
                <a:spcPct val="116339"/>
              </a:lnSpc>
              <a:spcBef>
                <a:spcPts val="7309"/>
              </a:spcBef>
              <a:spcAft>
                <a:spcPts val="0"/>
              </a:spcAft>
              <a:buNone/>
            </a:pPr>
            <a:r>
              <a:rPr lang="en-US" sz="765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0.5 MLD &amp; Higher capacity can be constructed in RCC Tanks</a:t>
            </a:r>
            <a:endParaRPr sz="76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762" y="2046195"/>
            <a:ext cx="3846192" cy="410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>
            <p:ph type="title"/>
          </p:nvPr>
        </p:nvSpPr>
        <p:spPr>
          <a:xfrm>
            <a:off x="5263832" y="2446931"/>
            <a:ext cx="14197965" cy="5554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675">
            <a:spAutoFit/>
          </a:bodyPr>
          <a:lstStyle/>
          <a:p>
            <a:pPr indent="193675" lvl="0" marL="12700" marR="7620" rtl="0" algn="ctr">
              <a:lnSpc>
                <a:spcPct val="116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35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Install easySTP &amp; take the pain out of STP Ownership.</a:t>
            </a:r>
            <a:endParaRPr sz="123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/>
          <p:nvPr/>
        </p:nvSpPr>
        <p:spPr>
          <a:xfrm>
            <a:off x="712020" y="732961"/>
            <a:ext cx="18680430" cy="0"/>
          </a:xfrm>
          <a:custGeom>
            <a:rect b="b" l="l" r="r" t="t"/>
            <a:pathLst>
              <a:path extrusionOk="0" h="120000" w="18680430">
                <a:moveTo>
                  <a:pt x="0" y="0"/>
                </a:moveTo>
                <a:lnTo>
                  <a:pt x="18680059" y="0"/>
                </a:lnTo>
              </a:path>
            </a:pathLst>
          </a:custGeom>
          <a:noFill/>
          <a:ln cap="flat" cmpd="sng" w="41875">
            <a:solidFill>
              <a:srgbClr val="227A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1"/>
          <p:cNvSpPr/>
          <p:nvPr/>
        </p:nvSpPr>
        <p:spPr>
          <a:xfrm>
            <a:off x="712020" y="10596536"/>
            <a:ext cx="18680430" cy="0"/>
          </a:xfrm>
          <a:custGeom>
            <a:rect b="b" l="l" r="r" t="t"/>
            <a:pathLst>
              <a:path extrusionOk="0" h="120000" w="18680430">
                <a:moveTo>
                  <a:pt x="0" y="0"/>
                </a:moveTo>
                <a:lnTo>
                  <a:pt x="18680059" y="0"/>
                </a:lnTo>
              </a:path>
            </a:pathLst>
          </a:custGeom>
          <a:noFill/>
          <a:ln cap="flat" cmpd="sng" w="10450">
            <a:solidFill>
              <a:srgbClr val="227A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1"/>
          <p:cNvSpPr txBox="1"/>
          <p:nvPr/>
        </p:nvSpPr>
        <p:spPr>
          <a:xfrm>
            <a:off x="278055" y="1014757"/>
            <a:ext cx="19535775" cy="1583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20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Call us today for a demonstration</a:t>
            </a:r>
            <a:endParaRPr sz="10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2757766" y="1936490"/>
            <a:ext cx="16021050" cy="623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100">
            <a:spAutoFit/>
          </a:bodyPr>
          <a:lstStyle/>
          <a:p>
            <a:pPr indent="0" lvl="0" marL="29794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20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850</a:t>
            </a:r>
            <a:r>
              <a:rPr lang="en-US" sz="10200">
                <a:solidFill>
                  <a:srgbClr val="FF2F92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b="1" lang="en-US" sz="1020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100</a:t>
            </a:r>
            <a:r>
              <a:rPr lang="en-US" sz="10200">
                <a:solidFill>
                  <a:srgbClr val="FF2F92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b="1" lang="en-US" sz="1020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6000</a:t>
            </a:r>
            <a:endParaRPr sz="102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7620" rtl="0" algn="l">
              <a:lnSpc>
                <a:spcPct val="141142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b="1" lang="en-US" sz="1225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www.modernstp.com</a:t>
            </a:r>
            <a:r>
              <a:rPr b="1" lang="en-US" sz="1225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-US" sz="1225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sales@modernstp.com</a:t>
            </a:r>
            <a:endParaRPr sz="122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" name="Google Shape;255;p41"/>
          <p:cNvSpPr/>
          <p:nvPr/>
        </p:nvSpPr>
        <p:spPr>
          <a:xfrm>
            <a:off x="2770466" y="7967374"/>
            <a:ext cx="15992475" cy="0"/>
          </a:xfrm>
          <a:custGeom>
            <a:rect b="b" l="l" r="r" t="t"/>
            <a:pathLst>
              <a:path extrusionOk="0" h="120000" w="15992475">
                <a:moveTo>
                  <a:pt x="0" y="0"/>
                </a:moveTo>
                <a:lnTo>
                  <a:pt x="15992413" y="0"/>
                </a:lnTo>
              </a:path>
            </a:pathLst>
          </a:custGeom>
          <a:noFill/>
          <a:ln cap="flat" cmpd="sng" w="77725">
            <a:solidFill>
              <a:srgbClr val="043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EBE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63125">
            <a:spAutoFit/>
          </a:bodyPr>
          <a:lstStyle/>
          <a:p>
            <a:pPr indent="0" lvl="0" marL="153587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50">
                <a:solidFill>
                  <a:srgbClr val="FFFFFF"/>
                </a:solidFill>
              </a:rPr>
              <a:t>To this</a:t>
            </a:r>
            <a:endParaRPr sz="114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/>
        </p:nvSpPr>
        <p:spPr>
          <a:xfrm>
            <a:off x="839993" y="3332274"/>
            <a:ext cx="4789805" cy="2538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endParaRPr sz="164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839993" y="5258917"/>
            <a:ext cx="9558020" cy="2538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minimum</a:t>
            </a:r>
            <a:endParaRPr sz="164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12506311" y="985670"/>
            <a:ext cx="5629910" cy="8255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50">
                <a:solidFill>
                  <a:srgbClr val="FF2F92"/>
                </a:solidFill>
                <a:latin typeface="Cambria"/>
                <a:ea typeface="Cambria"/>
                <a:cs typeface="Cambria"/>
                <a:sym typeface="Cambria"/>
              </a:rPr>
              <a:t>Cost Time Effort</a:t>
            </a:r>
            <a:endParaRPr sz="1645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6686" y="1451159"/>
            <a:ext cx="14414646" cy="795913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>
            <p:ph type="title"/>
          </p:nvPr>
        </p:nvSpPr>
        <p:spPr>
          <a:xfrm>
            <a:off x="2595706" y="112719"/>
            <a:ext cx="14194155" cy="1054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Without ..</a:t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None/>
            </a:pPr>
            <a:r>
              <a:t/>
            </a:r>
            <a:endParaRPr sz="7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0" lang="en-US" sz="7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Noise</a:t>
            </a:r>
            <a:endParaRPr sz="7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1163" y="348922"/>
            <a:ext cx="10809581" cy="932385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>
            <p:ph type="title"/>
          </p:nvPr>
        </p:nvSpPr>
        <p:spPr>
          <a:xfrm>
            <a:off x="1110086" y="-41630"/>
            <a:ext cx="4082415" cy="110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Without ..</a:t>
            </a:r>
            <a:endParaRPr sz="7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5144137" y="9980071"/>
            <a:ext cx="4431030" cy="110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Foul Smell</a:t>
            </a:r>
            <a:endParaRPr sz="7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570" y="225085"/>
            <a:ext cx="15682276" cy="99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72775">
            <a:spAutoFit/>
          </a:bodyPr>
          <a:lstStyle/>
          <a:p>
            <a:pPr indent="0" lvl="0" marL="19196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665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Without burning a hole in your pocket ..</a:t>
            </a:r>
            <a:endParaRPr sz="66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281405" y="112719"/>
            <a:ext cx="19541288" cy="111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68525">
            <a:spAutoFit/>
          </a:bodyPr>
          <a:lstStyle/>
          <a:p>
            <a:pPr indent="0" lvl="0" marL="16370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7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Presenting</a:t>
            </a:r>
            <a:endParaRPr sz="24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33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