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y="11309350" cx="20104100"/>
  <p:notesSz cx="20104100" cy="11309350"/>
  <p:embeddedFontLst>
    <p:embeddedFont>
      <p:font typeface="Arial Black"/>
      <p:regular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1" Type="http://schemas.openxmlformats.org/officeDocument/2006/relationships/font" Target="fonts/ArialBlack-regular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0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0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1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1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2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3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3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4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5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5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6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7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7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8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9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2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0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1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2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3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4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5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5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6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7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7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8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8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9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9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3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30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1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31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2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32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33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4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34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5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35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4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5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6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7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8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8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9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9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281405" y="112719"/>
            <a:ext cx="19541288" cy="1113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0550">
                <a:solidFill>
                  <a:srgbClr val="011993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281405" y="112719"/>
            <a:ext cx="19541288" cy="1113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0550">
                <a:solidFill>
                  <a:srgbClr val="011993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ctrTitle"/>
          </p:nvPr>
        </p:nvSpPr>
        <p:spPr>
          <a:xfrm>
            <a:off x="278055" y="467775"/>
            <a:ext cx="19535775" cy="43456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0550">
                <a:solidFill>
                  <a:srgbClr val="011993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subTitle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281405" y="112719"/>
            <a:ext cx="19541288" cy="1113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0550">
                <a:solidFill>
                  <a:srgbClr val="011993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2" type="body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81405" y="112719"/>
            <a:ext cx="19541288" cy="1113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0550" u="none" cap="none" strike="noStrike">
                <a:solidFill>
                  <a:srgbClr val="011993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5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6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9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2.png"/><Relationship Id="rId4" Type="http://schemas.openxmlformats.org/officeDocument/2006/relationships/image" Target="../media/image14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3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://www.modernstp.com/" TargetMode="External"/><Relationship Id="rId4" Type="http://schemas.openxmlformats.org/officeDocument/2006/relationships/hyperlink" Target="mailto:sales@modernstp.com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21634" y="449367"/>
            <a:ext cx="7533531" cy="8037887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7"/>
          <p:cNvSpPr txBox="1"/>
          <p:nvPr>
            <p:ph type="title"/>
          </p:nvPr>
        </p:nvSpPr>
        <p:spPr>
          <a:xfrm>
            <a:off x="281405" y="112719"/>
            <a:ext cx="19541288" cy="1113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127175">
            <a:spAutoFit/>
          </a:bodyPr>
          <a:lstStyle/>
          <a:p>
            <a:pPr indent="0" lvl="0" marL="22663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00">
                <a:solidFill>
                  <a:srgbClr val="008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SUSTAINABLE SEWAGE TREATMENT</a:t>
            </a:r>
            <a:endParaRPr sz="7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51805" y="547188"/>
            <a:ext cx="15174237" cy="10578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712020" y="10596536"/>
            <a:ext cx="18680430" cy="0"/>
          </a:xfrm>
          <a:custGeom>
            <a:rect b="b" l="l" r="r" t="t"/>
            <a:pathLst>
              <a:path extrusionOk="0" h="120000" w="18680430">
                <a:moveTo>
                  <a:pt x="0" y="0"/>
                </a:moveTo>
                <a:lnTo>
                  <a:pt x="18680059" y="0"/>
                </a:lnTo>
              </a:path>
            </a:pathLst>
          </a:custGeom>
          <a:noFill/>
          <a:ln cap="flat" cmpd="sng" w="10450">
            <a:solidFill>
              <a:srgbClr val="EFEBD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7"/>
          <p:cNvSpPr/>
          <p:nvPr/>
        </p:nvSpPr>
        <p:spPr>
          <a:xfrm>
            <a:off x="712020" y="732961"/>
            <a:ext cx="18680430" cy="0"/>
          </a:xfrm>
          <a:custGeom>
            <a:rect b="b" l="l" r="r" t="t"/>
            <a:pathLst>
              <a:path extrusionOk="0" h="120000" w="18680430">
                <a:moveTo>
                  <a:pt x="0" y="0"/>
                </a:moveTo>
                <a:lnTo>
                  <a:pt x="18680059" y="0"/>
                </a:lnTo>
              </a:path>
            </a:pathLst>
          </a:custGeom>
          <a:noFill/>
          <a:ln cap="flat" cmpd="sng" w="41875">
            <a:solidFill>
              <a:srgbClr val="EFEBD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7"/>
          <p:cNvSpPr txBox="1"/>
          <p:nvPr>
            <p:ph type="title"/>
          </p:nvPr>
        </p:nvSpPr>
        <p:spPr>
          <a:xfrm>
            <a:off x="2725855" y="399921"/>
            <a:ext cx="14652625" cy="4616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35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850">
                <a:solidFill>
                  <a:srgbClr val="0433FF"/>
                </a:solidFill>
                <a:latin typeface="Cambria"/>
                <a:ea typeface="Cambria"/>
                <a:cs typeface="Cambria"/>
                <a:sym typeface="Cambria"/>
              </a:rPr>
              <a:t>1 crore + STPs Sold</a:t>
            </a:r>
            <a:endParaRPr sz="13850">
              <a:latin typeface="Cambria"/>
              <a:ea typeface="Cambria"/>
              <a:cs typeface="Cambria"/>
              <a:sym typeface="Cambria"/>
            </a:endParaRPr>
          </a:p>
          <a:p>
            <a:pPr indent="0" lvl="0" marL="881380" rtl="0" algn="l">
              <a:lnSpc>
                <a:spcPct val="100000"/>
              </a:lnSpc>
              <a:spcBef>
                <a:spcPts val="1095"/>
              </a:spcBef>
              <a:spcAft>
                <a:spcPts val="0"/>
              </a:spcAft>
              <a:buNone/>
            </a:pPr>
            <a:r>
              <a:rPr lang="en-US" sz="14500">
                <a:solidFill>
                  <a:srgbClr val="0433FF"/>
                </a:solidFill>
                <a:latin typeface="Cambria"/>
                <a:ea typeface="Cambria"/>
                <a:cs typeface="Cambria"/>
                <a:sym typeface="Cambria"/>
              </a:rPr>
              <a:t>in 10+ countries</a:t>
            </a:r>
            <a:endParaRPr sz="145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8" name="Google Shape;108;p17"/>
          <p:cNvSpPr txBox="1"/>
          <p:nvPr/>
        </p:nvSpPr>
        <p:spPr>
          <a:xfrm>
            <a:off x="1524069" y="6045777"/>
            <a:ext cx="17043400" cy="44215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065" rtl="0" algn="ctr">
              <a:lnSpc>
                <a:spcPct val="10616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350">
                <a:solidFill>
                  <a:srgbClr val="FF2F92"/>
                </a:solidFill>
                <a:latin typeface="Cambria"/>
                <a:ea typeface="Cambria"/>
                <a:cs typeface="Cambria"/>
                <a:sym typeface="Cambria"/>
              </a:rPr>
              <a:t>Japan, USA, Australia,</a:t>
            </a:r>
            <a:endParaRPr sz="11350">
              <a:latin typeface="Cambria"/>
              <a:ea typeface="Cambria"/>
              <a:cs typeface="Cambria"/>
              <a:sym typeface="Cambria"/>
            </a:endParaRPr>
          </a:p>
          <a:p>
            <a:pPr indent="0" lvl="0" marL="12065" marR="6350" rtl="0" algn="ctr">
              <a:lnSpc>
                <a:spcPct val="76900"/>
              </a:lnSpc>
              <a:spcBef>
                <a:spcPts val="1580"/>
              </a:spcBef>
              <a:spcAft>
                <a:spcPts val="0"/>
              </a:spcAft>
              <a:buNone/>
            </a:pPr>
            <a:r>
              <a:rPr b="1" lang="en-US" sz="11350">
                <a:solidFill>
                  <a:srgbClr val="FF2F92"/>
                </a:solidFill>
                <a:latin typeface="Cambria"/>
                <a:ea typeface="Cambria"/>
                <a:cs typeface="Cambria"/>
                <a:sym typeface="Cambria"/>
              </a:rPr>
              <a:t>China, Vietnam,	Malaysia, South Africa, Sri Lanka ..</a:t>
            </a:r>
            <a:endParaRPr sz="1135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/>
          <p:nvPr>
            <p:ph type="title"/>
          </p:nvPr>
        </p:nvSpPr>
        <p:spPr>
          <a:xfrm>
            <a:off x="281405" y="112719"/>
            <a:ext cx="19541288" cy="1113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38925">
            <a:spAutoFit/>
          </a:bodyPr>
          <a:lstStyle/>
          <a:p>
            <a:pPr indent="0" lvl="0" marL="26130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70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Johkasou</a:t>
            </a:r>
            <a:endParaRPr sz="24700">
              <a:latin typeface="Arial"/>
              <a:ea typeface="Arial"/>
              <a:cs typeface="Arial"/>
              <a:sym typeface="Arial"/>
            </a:endParaRPr>
          </a:p>
          <a:p>
            <a:pPr indent="0" lvl="0" marL="2828290" rtl="0" algn="l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None/>
            </a:pPr>
            <a:r>
              <a:rPr b="0" lang="en-US" sz="710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Means Purification Tank in Japanese</a:t>
            </a:r>
            <a:endParaRPr sz="7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5972" y="807894"/>
            <a:ext cx="14393090" cy="9692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/>
          <p:nvPr>
            <p:ph type="ctrTitle"/>
          </p:nvPr>
        </p:nvSpPr>
        <p:spPr>
          <a:xfrm>
            <a:off x="278055" y="467775"/>
            <a:ext cx="19535775" cy="43456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03325">
            <a:spAutoFit/>
          </a:bodyPr>
          <a:lstStyle/>
          <a:p>
            <a:pPr indent="0" lvl="0" marL="14141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250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Now in India</a:t>
            </a:r>
            <a:endParaRPr sz="2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9384276" y="6935961"/>
            <a:ext cx="1325880" cy="1282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As</a:t>
            </a:r>
            <a:endParaRPr sz="825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4508" y="220489"/>
            <a:ext cx="9498028" cy="10131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>
            <p:ph type="title"/>
          </p:nvPr>
        </p:nvSpPr>
        <p:spPr>
          <a:xfrm>
            <a:off x="281405" y="112719"/>
            <a:ext cx="19541288" cy="1113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382925">
            <a:spAutoFit/>
          </a:bodyPr>
          <a:lstStyle/>
          <a:p>
            <a:pPr indent="3583940" lvl="0" marL="339725" marR="17145" rtl="0" algn="l">
              <a:lnSpc>
                <a:spcPct val="116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905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What is so special about it?</a:t>
            </a:r>
            <a:endParaRPr sz="1905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/>
          <p:nvPr>
            <p:ph type="ctrTitle"/>
          </p:nvPr>
        </p:nvSpPr>
        <p:spPr>
          <a:xfrm>
            <a:off x="278055" y="467775"/>
            <a:ext cx="19535775" cy="43456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25634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70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Johkasou</a:t>
            </a:r>
            <a:endParaRPr sz="247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3"/>
          <p:cNvSpPr txBox="1"/>
          <p:nvPr/>
        </p:nvSpPr>
        <p:spPr>
          <a:xfrm>
            <a:off x="1688749" y="5673536"/>
            <a:ext cx="16712565" cy="3434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2075">
            <a:spAutoFit/>
          </a:bodyPr>
          <a:lstStyle/>
          <a:p>
            <a:pPr indent="2437765" lvl="0" marL="12700" marR="6350" rtl="0" algn="l">
              <a:lnSpc>
                <a:spcPct val="1162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35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Is a factory made Sewage Treatment Plant</a:t>
            </a:r>
            <a:endParaRPr sz="1135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4"/>
          <p:cNvSpPr txBox="1"/>
          <p:nvPr>
            <p:ph type="title"/>
          </p:nvPr>
        </p:nvSpPr>
        <p:spPr>
          <a:xfrm>
            <a:off x="953870" y="402507"/>
            <a:ext cx="7223759" cy="1910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35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Johkasou</a:t>
            </a:r>
            <a:endParaRPr sz="123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4"/>
          <p:cNvSpPr txBox="1"/>
          <p:nvPr/>
        </p:nvSpPr>
        <p:spPr>
          <a:xfrm>
            <a:off x="281203" y="1937590"/>
            <a:ext cx="17915255" cy="8848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6700">
            <a:spAutoFit/>
          </a:bodyPr>
          <a:lstStyle/>
          <a:p>
            <a:pPr indent="-611505" lvl="0" marL="6242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6050"/>
              <a:buFont typeface="Arial"/>
              <a:buChar char="•"/>
            </a:pPr>
            <a:r>
              <a:rPr lang="en-US" sz="6050">
                <a:solidFill>
                  <a:srgbClr val="4A4A4A"/>
                </a:solidFill>
                <a:latin typeface="Arial"/>
                <a:ea typeface="Arial"/>
                <a:cs typeface="Arial"/>
                <a:sym typeface="Arial"/>
              </a:rPr>
              <a:t>Most popular with 1 crore plus installations.</a:t>
            </a:r>
            <a:endParaRPr sz="6050">
              <a:latin typeface="Arial"/>
              <a:ea typeface="Arial"/>
              <a:cs typeface="Arial"/>
              <a:sym typeface="Arial"/>
            </a:endParaRPr>
          </a:p>
          <a:p>
            <a:pPr indent="-611505" lvl="0" marL="623570" marR="5080" rtl="0" algn="l">
              <a:lnSpc>
                <a:spcPct val="113599"/>
              </a:lnSpc>
              <a:spcBef>
                <a:spcPts val="1955"/>
              </a:spcBef>
              <a:spcAft>
                <a:spcPts val="0"/>
              </a:spcAft>
              <a:buClr>
                <a:srgbClr val="4A4A4A"/>
              </a:buClr>
              <a:buSzPts val="6050"/>
              <a:buFont typeface="Arial"/>
              <a:buChar char="•"/>
            </a:pPr>
            <a:r>
              <a:rPr lang="en-US" sz="6050">
                <a:solidFill>
                  <a:srgbClr val="4A4A4A"/>
                </a:solidFill>
                <a:latin typeface="Arial"/>
                <a:ea typeface="Arial"/>
                <a:cs typeface="Arial"/>
                <a:sym typeface="Arial"/>
              </a:rPr>
              <a:t>The only </a:t>
            </a:r>
            <a:r>
              <a:rPr b="1" lang="en-US" sz="6050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rPr>
              <a:t>proven </a:t>
            </a:r>
            <a:r>
              <a:rPr lang="en-US" sz="6050">
                <a:solidFill>
                  <a:srgbClr val="4A4A4A"/>
                </a:solidFill>
                <a:latin typeface="Arial"/>
                <a:ea typeface="Arial"/>
                <a:cs typeface="Arial"/>
                <a:sym typeface="Arial"/>
              </a:rPr>
              <a:t>biological process that does not 	require daily maintenance</a:t>
            </a:r>
            <a:endParaRPr sz="6050">
              <a:latin typeface="Arial"/>
              <a:ea typeface="Arial"/>
              <a:cs typeface="Arial"/>
              <a:sym typeface="Arial"/>
            </a:endParaRPr>
          </a:p>
          <a:p>
            <a:pPr indent="-611505" lvl="0" marL="624205" rtl="0" algn="l">
              <a:lnSpc>
                <a:spcPct val="100000"/>
              </a:lnSpc>
              <a:spcBef>
                <a:spcPts val="2945"/>
              </a:spcBef>
              <a:spcAft>
                <a:spcPts val="0"/>
              </a:spcAft>
              <a:buClr>
                <a:srgbClr val="4A4A4A"/>
              </a:buClr>
              <a:buSzPts val="6050"/>
              <a:buFont typeface="Arial"/>
              <a:buChar char="•"/>
            </a:pPr>
            <a:r>
              <a:rPr lang="en-US" sz="6050">
                <a:solidFill>
                  <a:srgbClr val="4A4A4A"/>
                </a:solidFill>
                <a:latin typeface="Arial"/>
                <a:ea typeface="Arial"/>
                <a:cs typeface="Arial"/>
                <a:sym typeface="Arial"/>
              </a:rPr>
              <a:t>Consistent High Quality treated water BOD&lt;10</a:t>
            </a:r>
            <a:endParaRPr sz="6050">
              <a:latin typeface="Arial"/>
              <a:ea typeface="Arial"/>
              <a:cs typeface="Arial"/>
              <a:sym typeface="Arial"/>
            </a:endParaRPr>
          </a:p>
          <a:p>
            <a:pPr indent="-611505" lvl="0" marL="624205" rtl="0" algn="l">
              <a:lnSpc>
                <a:spcPct val="100000"/>
              </a:lnSpc>
              <a:spcBef>
                <a:spcPts val="2945"/>
              </a:spcBef>
              <a:spcAft>
                <a:spcPts val="0"/>
              </a:spcAft>
              <a:buClr>
                <a:srgbClr val="4A4A4A"/>
              </a:buClr>
              <a:buSzPts val="6050"/>
              <a:buFont typeface="Arial"/>
              <a:buChar char="•"/>
            </a:pPr>
            <a:r>
              <a:rPr lang="en-US" sz="6050">
                <a:solidFill>
                  <a:srgbClr val="4A4A4A"/>
                </a:solidFill>
                <a:latin typeface="Arial"/>
                <a:ea typeface="Arial"/>
                <a:cs typeface="Arial"/>
                <a:sym typeface="Arial"/>
              </a:rPr>
              <a:t>Very small foot print</a:t>
            </a:r>
            <a:endParaRPr sz="6050">
              <a:latin typeface="Arial"/>
              <a:ea typeface="Arial"/>
              <a:cs typeface="Arial"/>
              <a:sym typeface="Arial"/>
            </a:endParaRPr>
          </a:p>
          <a:p>
            <a:pPr indent="-611505" lvl="0" marL="624205" rtl="0" algn="l">
              <a:lnSpc>
                <a:spcPct val="100000"/>
              </a:lnSpc>
              <a:spcBef>
                <a:spcPts val="2940"/>
              </a:spcBef>
              <a:spcAft>
                <a:spcPts val="0"/>
              </a:spcAft>
              <a:buClr>
                <a:srgbClr val="4A4A4A"/>
              </a:buClr>
              <a:buSzPts val="6050"/>
              <a:buFont typeface="Arial"/>
              <a:buChar char="•"/>
            </a:pPr>
            <a:r>
              <a:rPr lang="en-US" sz="6050">
                <a:solidFill>
                  <a:srgbClr val="4A4A4A"/>
                </a:solidFill>
                <a:latin typeface="Arial"/>
                <a:ea typeface="Arial"/>
                <a:cs typeface="Arial"/>
                <a:sym typeface="Arial"/>
              </a:rPr>
              <a:t>TSS&lt; 10 without any filtration</a:t>
            </a:r>
            <a:endParaRPr sz="6050">
              <a:latin typeface="Arial"/>
              <a:ea typeface="Arial"/>
              <a:cs typeface="Arial"/>
              <a:sym typeface="Arial"/>
            </a:endParaRPr>
          </a:p>
          <a:p>
            <a:pPr indent="-611505" lvl="0" marL="624205" rtl="0" algn="l">
              <a:lnSpc>
                <a:spcPct val="100000"/>
              </a:lnSpc>
              <a:spcBef>
                <a:spcPts val="2945"/>
              </a:spcBef>
              <a:spcAft>
                <a:spcPts val="0"/>
              </a:spcAft>
              <a:buClr>
                <a:srgbClr val="4A4A4A"/>
              </a:buClr>
              <a:buSzPts val="6050"/>
              <a:buFont typeface="Arial"/>
              <a:buChar char="•"/>
            </a:pPr>
            <a:r>
              <a:rPr lang="en-US" sz="6050">
                <a:solidFill>
                  <a:srgbClr val="4A4A4A"/>
                </a:solidFill>
                <a:latin typeface="Arial"/>
                <a:ea typeface="Arial"/>
                <a:cs typeface="Arial"/>
                <a:sym typeface="Arial"/>
              </a:rPr>
              <a:t>Only one moving part- air blower</a:t>
            </a:r>
            <a:endParaRPr sz="605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"/>
          <p:cNvSpPr txBox="1"/>
          <p:nvPr>
            <p:ph type="title"/>
          </p:nvPr>
        </p:nvSpPr>
        <p:spPr>
          <a:xfrm>
            <a:off x="683758" y="-99129"/>
            <a:ext cx="7223759" cy="1910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35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Johkasou</a:t>
            </a:r>
            <a:endParaRPr sz="123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5"/>
          <p:cNvSpPr txBox="1"/>
          <p:nvPr/>
        </p:nvSpPr>
        <p:spPr>
          <a:xfrm>
            <a:off x="281203" y="1499983"/>
            <a:ext cx="19372580" cy="9187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1775">
            <a:spAutoFit/>
          </a:bodyPr>
          <a:lstStyle/>
          <a:p>
            <a:pPr indent="-619125" lvl="0" marL="6318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6100"/>
              <a:buFont typeface="Arial"/>
              <a:buChar char="•"/>
            </a:pPr>
            <a:r>
              <a:rPr lang="en-US" sz="6100">
                <a:solidFill>
                  <a:srgbClr val="4A4A4A"/>
                </a:solidFill>
                <a:latin typeface="Arial"/>
                <a:ea typeface="Arial"/>
                <a:cs typeface="Arial"/>
                <a:sym typeface="Arial"/>
              </a:rPr>
              <a:t>70% savings on power consumption</a:t>
            </a:r>
            <a:endParaRPr sz="6100">
              <a:latin typeface="Arial"/>
              <a:ea typeface="Arial"/>
              <a:cs typeface="Arial"/>
              <a:sym typeface="Arial"/>
            </a:endParaRPr>
          </a:p>
          <a:p>
            <a:pPr indent="-619125" lvl="0" marL="631825" rtl="0" algn="l">
              <a:lnSpc>
                <a:spcPct val="100000"/>
              </a:lnSpc>
              <a:spcBef>
                <a:spcPts val="2985"/>
              </a:spcBef>
              <a:spcAft>
                <a:spcPts val="0"/>
              </a:spcAft>
              <a:buClr>
                <a:srgbClr val="4A4A4A"/>
              </a:buClr>
              <a:buSzPts val="6100"/>
              <a:buFont typeface="Arial"/>
              <a:buChar char="•"/>
            </a:pPr>
            <a:r>
              <a:rPr lang="en-US" sz="6100">
                <a:solidFill>
                  <a:srgbClr val="4A4A4A"/>
                </a:solidFill>
                <a:latin typeface="Arial"/>
                <a:ea typeface="Arial"/>
                <a:cs typeface="Arial"/>
                <a:sym typeface="Arial"/>
              </a:rPr>
              <a:t>90% savings on manpower</a:t>
            </a:r>
            <a:endParaRPr sz="6100">
              <a:latin typeface="Arial"/>
              <a:ea typeface="Arial"/>
              <a:cs typeface="Arial"/>
              <a:sym typeface="Arial"/>
            </a:endParaRPr>
          </a:p>
          <a:p>
            <a:pPr indent="-619125" lvl="0" marL="631825" rtl="0" algn="l">
              <a:lnSpc>
                <a:spcPct val="100000"/>
              </a:lnSpc>
              <a:spcBef>
                <a:spcPts val="2985"/>
              </a:spcBef>
              <a:spcAft>
                <a:spcPts val="0"/>
              </a:spcAft>
              <a:buClr>
                <a:srgbClr val="4A4A4A"/>
              </a:buClr>
              <a:buSzPts val="6100"/>
              <a:buFont typeface="Arial"/>
              <a:buChar char="•"/>
            </a:pPr>
            <a:r>
              <a:rPr lang="en-US" sz="6100">
                <a:solidFill>
                  <a:srgbClr val="4A4A4A"/>
                </a:solidFill>
                <a:latin typeface="Arial"/>
                <a:ea typeface="Arial"/>
                <a:cs typeface="Arial"/>
                <a:sym typeface="Arial"/>
              </a:rPr>
              <a:t>90% savings on mechanical maintenance</a:t>
            </a:r>
            <a:endParaRPr sz="6100">
              <a:latin typeface="Arial"/>
              <a:ea typeface="Arial"/>
              <a:cs typeface="Arial"/>
              <a:sym typeface="Arial"/>
            </a:endParaRPr>
          </a:p>
          <a:p>
            <a:pPr indent="-619125" lvl="0" marL="631825" rtl="0" algn="l">
              <a:lnSpc>
                <a:spcPct val="100000"/>
              </a:lnSpc>
              <a:spcBef>
                <a:spcPts val="2985"/>
              </a:spcBef>
              <a:spcAft>
                <a:spcPts val="0"/>
              </a:spcAft>
              <a:buClr>
                <a:srgbClr val="4A4A4A"/>
              </a:buClr>
              <a:buSzPts val="6100"/>
              <a:buFont typeface="Arial"/>
              <a:buChar char="•"/>
            </a:pPr>
            <a:r>
              <a:rPr lang="en-US" sz="6100">
                <a:solidFill>
                  <a:srgbClr val="4A4A4A"/>
                </a:solidFill>
                <a:latin typeface="Arial"/>
                <a:ea typeface="Arial"/>
                <a:cs typeface="Arial"/>
                <a:sym typeface="Arial"/>
              </a:rPr>
              <a:t>Fail Safe &amp; Reliable</a:t>
            </a:r>
            <a:endParaRPr sz="6100">
              <a:latin typeface="Arial"/>
              <a:ea typeface="Arial"/>
              <a:cs typeface="Arial"/>
              <a:sym typeface="Arial"/>
            </a:endParaRPr>
          </a:p>
          <a:p>
            <a:pPr indent="-619125" lvl="0" marL="631825" rtl="0" algn="l">
              <a:lnSpc>
                <a:spcPct val="100000"/>
              </a:lnSpc>
              <a:spcBef>
                <a:spcPts val="2990"/>
              </a:spcBef>
              <a:spcAft>
                <a:spcPts val="0"/>
              </a:spcAft>
              <a:buClr>
                <a:srgbClr val="4A4A4A"/>
              </a:buClr>
              <a:buSzPts val="6100"/>
              <a:buFont typeface="Arial"/>
              <a:buChar char="•"/>
            </a:pPr>
            <a:r>
              <a:rPr lang="en-US" sz="6100">
                <a:solidFill>
                  <a:srgbClr val="4A4A4A"/>
                </a:solidFill>
                <a:latin typeface="Arial"/>
                <a:ea typeface="Arial"/>
                <a:cs typeface="Arial"/>
                <a:sym typeface="Arial"/>
              </a:rPr>
              <a:t>Real ‘Fit &amp; Forget’ STP</a:t>
            </a:r>
            <a:endParaRPr sz="6100">
              <a:latin typeface="Arial"/>
              <a:ea typeface="Arial"/>
              <a:cs typeface="Arial"/>
              <a:sym typeface="Arial"/>
            </a:endParaRPr>
          </a:p>
          <a:p>
            <a:pPr indent="-619125" lvl="0" marL="631825" rtl="0" algn="l">
              <a:lnSpc>
                <a:spcPct val="100000"/>
              </a:lnSpc>
              <a:spcBef>
                <a:spcPts val="2985"/>
              </a:spcBef>
              <a:spcAft>
                <a:spcPts val="0"/>
              </a:spcAft>
              <a:buClr>
                <a:srgbClr val="4A4A4A"/>
              </a:buClr>
              <a:buSzPts val="6100"/>
              <a:buFont typeface="Arial"/>
              <a:buChar char="•"/>
            </a:pPr>
            <a:r>
              <a:rPr lang="en-US" sz="6100">
                <a:solidFill>
                  <a:srgbClr val="4A4A4A"/>
                </a:solidFill>
                <a:latin typeface="Arial"/>
                <a:ea typeface="Arial"/>
                <a:cs typeface="Arial"/>
                <a:sym typeface="Arial"/>
              </a:rPr>
              <a:t>Doesn’t use any electric pump</a:t>
            </a:r>
            <a:endParaRPr sz="6100">
              <a:latin typeface="Arial"/>
              <a:ea typeface="Arial"/>
              <a:cs typeface="Arial"/>
              <a:sym typeface="Arial"/>
            </a:endParaRPr>
          </a:p>
          <a:p>
            <a:pPr indent="-619125" lvl="0" marL="631825" rtl="0" algn="l">
              <a:lnSpc>
                <a:spcPct val="100000"/>
              </a:lnSpc>
              <a:spcBef>
                <a:spcPts val="2985"/>
              </a:spcBef>
              <a:spcAft>
                <a:spcPts val="0"/>
              </a:spcAft>
              <a:buClr>
                <a:srgbClr val="4A4A4A"/>
              </a:buClr>
              <a:buSzPts val="6100"/>
              <a:buFont typeface="Arial"/>
              <a:buChar char="•"/>
            </a:pPr>
            <a:r>
              <a:rPr lang="en-US" sz="6100">
                <a:solidFill>
                  <a:srgbClr val="4A4A4A"/>
                </a:solidFill>
                <a:latin typeface="Arial"/>
                <a:ea typeface="Arial"/>
                <a:cs typeface="Arial"/>
                <a:sym typeface="Arial"/>
              </a:rPr>
              <a:t>Every unit is factory tested for optimum performance</a:t>
            </a:r>
            <a:endParaRPr sz="6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099" cy="1058574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8"/>
          <p:cNvSpPr txBox="1"/>
          <p:nvPr>
            <p:ph type="title"/>
          </p:nvPr>
        </p:nvSpPr>
        <p:spPr>
          <a:xfrm>
            <a:off x="281405" y="112719"/>
            <a:ext cx="19541288" cy="1113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870925">
            <a:spAutoFit/>
          </a:bodyPr>
          <a:lstStyle/>
          <a:p>
            <a:pPr indent="0" lvl="0" marL="165925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600">
                <a:solidFill>
                  <a:srgbClr val="FFD479"/>
                </a:solidFill>
                <a:latin typeface="Cambria"/>
                <a:ea typeface="Cambria"/>
                <a:cs typeface="Cambria"/>
                <a:sym typeface="Cambria"/>
              </a:rPr>
              <a:t>We are here to help you!</a:t>
            </a:r>
            <a:endParaRPr sz="106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/>
          <p:nvPr>
            <p:ph type="title"/>
          </p:nvPr>
        </p:nvSpPr>
        <p:spPr>
          <a:xfrm>
            <a:off x="517114" y="2161652"/>
            <a:ext cx="18700750" cy="55543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9675">
            <a:spAutoFit/>
          </a:bodyPr>
          <a:lstStyle/>
          <a:p>
            <a:pPr indent="5080" lvl="0" marL="12065" marR="7620" rtl="0" algn="ctr">
              <a:lnSpc>
                <a:spcPct val="1161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35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Can be installed Below Ground or Above Ground to suit site conditions</a:t>
            </a:r>
            <a:endParaRPr sz="1235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"/>
          <p:cNvSpPr/>
          <p:nvPr/>
        </p:nvSpPr>
        <p:spPr>
          <a:xfrm>
            <a:off x="0" y="0"/>
            <a:ext cx="20104100" cy="1130871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0EBE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3" name="Google Shape;16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8" y="0"/>
            <a:ext cx="20101021" cy="9766183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7"/>
          <p:cNvSpPr txBox="1"/>
          <p:nvPr>
            <p:ph type="title"/>
          </p:nvPr>
        </p:nvSpPr>
        <p:spPr>
          <a:xfrm>
            <a:off x="281405" y="112719"/>
            <a:ext cx="19541288" cy="1113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688225">
            <a:spAutoFit/>
          </a:bodyPr>
          <a:lstStyle/>
          <a:p>
            <a:pPr indent="0" lvl="0" marL="2381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00"/>
              <a:t>Installation suitable for vehicle passage</a:t>
            </a:r>
            <a:endParaRPr sz="9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2297" y="0"/>
            <a:ext cx="15272508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8"/>
          <p:cNvSpPr txBox="1"/>
          <p:nvPr>
            <p:ph type="title"/>
          </p:nvPr>
        </p:nvSpPr>
        <p:spPr>
          <a:xfrm>
            <a:off x="1260286" y="7705856"/>
            <a:ext cx="13858875" cy="2733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825">
            <a:spAutoFit/>
          </a:bodyPr>
          <a:lstStyle/>
          <a:p>
            <a:pPr indent="0" lvl="0" marL="12700" marR="16510" rtl="0" algn="l">
              <a:lnSpc>
                <a:spcPct val="1195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900"/>
              <a:t>Installation suitable for vehicle passage</a:t>
            </a:r>
            <a:endParaRPr sz="89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9"/>
          <p:cNvSpPr/>
          <p:nvPr/>
        </p:nvSpPr>
        <p:spPr>
          <a:xfrm>
            <a:off x="0" y="0"/>
            <a:ext cx="20104100" cy="1130871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0EBE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6" name="Google Shape;17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1412"/>
            <a:ext cx="20104099" cy="11277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3012" y="0"/>
            <a:ext cx="15078075" cy="1130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3012" y="0"/>
            <a:ext cx="15078075" cy="1130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1"/>
          <p:cNvSpPr txBox="1"/>
          <p:nvPr>
            <p:ph type="title"/>
          </p:nvPr>
        </p:nvSpPr>
        <p:spPr>
          <a:xfrm>
            <a:off x="281405" y="112719"/>
            <a:ext cx="19541288" cy="1113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3053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30 KLD @ University of Hyderabad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1710" y="0"/>
            <a:ext cx="15462389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2"/>
          <p:cNvSpPr txBox="1"/>
          <p:nvPr/>
        </p:nvSpPr>
        <p:spPr>
          <a:xfrm rot="-5400000">
            <a:off x="-2354506" y="3186002"/>
            <a:ext cx="7720965" cy="2465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160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450">
                <a:solidFill>
                  <a:srgbClr val="011993"/>
                </a:solidFill>
                <a:latin typeface="Trebuchet MS"/>
                <a:ea typeface="Trebuchet MS"/>
                <a:cs typeface="Trebuchet MS"/>
                <a:sym typeface="Trebuchet MS"/>
              </a:rPr>
              <a:t>5 0 K L D</a:t>
            </a:r>
            <a:endParaRPr sz="1645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4" name="Google Shape;194;p32"/>
          <p:cNvSpPr txBox="1"/>
          <p:nvPr>
            <p:ph type="title"/>
          </p:nvPr>
        </p:nvSpPr>
        <p:spPr>
          <a:xfrm>
            <a:off x="5585463" y="9762488"/>
            <a:ext cx="12860655" cy="148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50">
                <a:solidFill>
                  <a:srgbClr val="FF2F92"/>
                </a:solidFill>
              </a:rPr>
              <a:t>Above Ground Installation</a:t>
            </a:r>
            <a:endParaRPr sz="955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3"/>
          <p:cNvSpPr/>
          <p:nvPr/>
        </p:nvSpPr>
        <p:spPr>
          <a:xfrm>
            <a:off x="0" y="0"/>
            <a:ext cx="20104100" cy="1130871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0EBE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33"/>
          <p:cNvSpPr txBox="1"/>
          <p:nvPr/>
        </p:nvSpPr>
        <p:spPr>
          <a:xfrm rot="-5400000">
            <a:off x="-1578878" y="4529972"/>
            <a:ext cx="7695565" cy="2440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4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450">
                <a:solidFill>
                  <a:srgbClr val="011993"/>
                </a:solidFill>
                <a:latin typeface="Trebuchet MS"/>
                <a:ea typeface="Trebuchet MS"/>
                <a:cs typeface="Trebuchet MS"/>
                <a:sym typeface="Trebuchet MS"/>
              </a:rPr>
              <a:t>5 0 K L D</a:t>
            </a:r>
            <a:endParaRPr sz="1645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01" name="Google Shape;20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66659"/>
            <a:ext cx="20104099" cy="9772826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3"/>
          <p:cNvSpPr txBox="1"/>
          <p:nvPr>
            <p:ph type="title"/>
          </p:nvPr>
        </p:nvSpPr>
        <p:spPr>
          <a:xfrm>
            <a:off x="1769341" y="7708020"/>
            <a:ext cx="15817215" cy="2463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0">
                <a:solidFill>
                  <a:srgbClr val="FF2F92"/>
                </a:solidFill>
                <a:latin typeface="Cambria"/>
                <a:ea typeface="Cambria"/>
                <a:cs typeface="Cambria"/>
                <a:sym typeface="Cambria"/>
              </a:rPr>
              <a:t>120 KLD easySTP</a:t>
            </a:r>
            <a:endParaRPr sz="160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5072878" cy="11308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5"/>
          <p:cNvSpPr/>
          <p:nvPr/>
        </p:nvSpPr>
        <p:spPr>
          <a:xfrm>
            <a:off x="0" y="0"/>
            <a:ext cx="20104100" cy="1130871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0EBE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3" name="Google Shape;21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4257" y="0"/>
            <a:ext cx="18935580" cy="1130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/>
          <p:nvPr/>
        </p:nvSpPr>
        <p:spPr>
          <a:xfrm>
            <a:off x="0" y="0"/>
            <a:ext cx="20104100" cy="1130871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0EBE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071190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9"/>
          <p:cNvSpPr txBox="1"/>
          <p:nvPr>
            <p:ph type="title"/>
          </p:nvPr>
        </p:nvSpPr>
        <p:spPr>
          <a:xfrm>
            <a:off x="8357247" y="9236810"/>
            <a:ext cx="10707370" cy="1910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35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Transform this</a:t>
            </a:r>
            <a:endParaRPr sz="1235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125" y="0"/>
            <a:ext cx="13506217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6"/>
          <p:cNvSpPr txBox="1"/>
          <p:nvPr/>
        </p:nvSpPr>
        <p:spPr>
          <a:xfrm rot="-5400000">
            <a:off x="11616032" y="3536136"/>
            <a:ext cx="11073765" cy="42398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15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700">
                <a:solidFill>
                  <a:srgbClr val="011993"/>
                </a:solidFill>
                <a:latin typeface="Trebuchet MS"/>
                <a:ea typeface="Trebuchet MS"/>
                <a:cs typeface="Trebuchet MS"/>
                <a:sym typeface="Trebuchet MS"/>
              </a:rPr>
              <a:t>50 KLD easySTP</a:t>
            </a:r>
            <a:endParaRPr sz="127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224790" rtl="0" algn="l">
              <a:lnSpc>
                <a:spcPct val="100000"/>
              </a:lnSpc>
              <a:spcBef>
                <a:spcPts val="5755"/>
              </a:spcBef>
              <a:spcAft>
                <a:spcPts val="0"/>
              </a:spcAft>
              <a:buNone/>
            </a:pPr>
            <a:r>
              <a:rPr b="1" lang="en-US" sz="10550">
                <a:solidFill>
                  <a:srgbClr val="011993"/>
                </a:solidFill>
                <a:latin typeface="Trebuchet MS"/>
                <a:ea typeface="Trebuchet MS"/>
                <a:cs typeface="Trebuchet MS"/>
                <a:sym typeface="Trebuchet MS"/>
              </a:rPr>
              <a:t>Hindustan Shipyard</a:t>
            </a:r>
            <a:endParaRPr sz="1055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0" name="Google Shape;220;p36"/>
          <p:cNvSpPr txBox="1"/>
          <p:nvPr/>
        </p:nvSpPr>
        <p:spPr>
          <a:xfrm>
            <a:off x="496294" y="8125954"/>
            <a:ext cx="12919075" cy="3043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2100">
            <a:spAutoFit/>
          </a:bodyPr>
          <a:lstStyle/>
          <a:p>
            <a:pPr indent="-327025" lvl="0" marL="339090" marR="6350" rtl="0" algn="l">
              <a:lnSpc>
                <a:spcPct val="76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200">
                <a:solidFill>
                  <a:srgbClr val="FF2F92"/>
                </a:solidFill>
                <a:latin typeface="Cambria"/>
                <a:ea typeface="Cambria"/>
                <a:cs typeface="Cambria"/>
                <a:sym typeface="Cambria"/>
              </a:rPr>
              <a:t>easySTP Can also be made in MS or RCC</a:t>
            </a:r>
            <a:endParaRPr sz="112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4173" y="713278"/>
            <a:ext cx="3846192" cy="4103688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7"/>
          <p:cNvSpPr txBox="1"/>
          <p:nvPr/>
        </p:nvSpPr>
        <p:spPr>
          <a:xfrm>
            <a:off x="6262222" y="1468113"/>
            <a:ext cx="12965430" cy="8255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3975">
            <a:spAutoFit/>
          </a:bodyPr>
          <a:lstStyle/>
          <a:p>
            <a:pPr indent="0" lvl="0" marL="12700" marR="5080" rtl="0" algn="just">
              <a:lnSpc>
                <a:spcPct val="1158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10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e a s y S T P     i s manufactured  on Semi- automatic machines ensuring high quality</a:t>
            </a:r>
            <a:endParaRPr sz="1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" name="Google Shape;227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3753" y="5563215"/>
            <a:ext cx="4921316" cy="4795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8"/>
          <p:cNvSpPr txBox="1"/>
          <p:nvPr/>
        </p:nvSpPr>
        <p:spPr>
          <a:xfrm rot="-5400000">
            <a:off x="-4315259" y="4606261"/>
            <a:ext cx="10789285" cy="18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162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0">
                <a:solidFill>
                  <a:srgbClr val="011993"/>
                </a:solidFill>
                <a:latin typeface="Trebuchet MS"/>
                <a:ea typeface="Trebuchet MS"/>
                <a:cs typeface="Trebuchet MS"/>
                <a:sym typeface="Trebuchet MS"/>
              </a:rPr>
              <a:t>Designed in CAD</a:t>
            </a:r>
            <a:endParaRPr sz="125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33" name="Google Shape;233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16668" y="52354"/>
            <a:ext cx="15078075" cy="11256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762" y="2046195"/>
            <a:ext cx="3846192" cy="4103688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9"/>
          <p:cNvSpPr txBox="1"/>
          <p:nvPr>
            <p:ph type="title"/>
          </p:nvPr>
        </p:nvSpPr>
        <p:spPr>
          <a:xfrm>
            <a:off x="4538548" y="836376"/>
            <a:ext cx="15313660" cy="1891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25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2, 6, 10, 15 &amp; 20 KLD</a:t>
            </a:r>
            <a:endParaRPr sz="1225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39"/>
          <p:cNvSpPr txBox="1"/>
          <p:nvPr/>
        </p:nvSpPr>
        <p:spPr>
          <a:xfrm>
            <a:off x="400145" y="3154176"/>
            <a:ext cx="19413220" cy="75647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47936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35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25, 50, 75, 100 KLD</a:t>
            </a:r>
            <a:endParaRPr sz="1235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0460"/>
              </a:spcBef>
              <a:spcAft>
                <a:spcPts val="0"/>
              </a:spcAft>
              <a:buNone/>
            </a:pPr>
            <a:r>
              <a:rPr b="1" lang="en-US" sz="7250">
                <a:solidFill>
                  <a:srgbClr val="FF2F92"/>
                </a:solidFill>
                <a:latin typeface="Cambria"/>
                <a:ea typeface="Cambria"/>
                <a:cs typeface="Cambria"/>
                <a:sym typeface="Cambria"/>
              </a:rPr>
              <a:t>Capacities	</a:t>
            </a:r>
            <a:r>
              <a:rPr lang="en-US" sz="755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Up to 500 KLD for Municipal Use</a:t>
            </a:r>
            <a:endParaRPr sz="7550">
              <a:latin typeface="Arial"/>
              <a:ea typeface="Arial"/>
              <a:cs typeface="Arial"/>
              <a:sym typeface="Arial"/>
            </a:endParaRPr>
          </a:p>
          <a:p>
            <a:pPr indent="-429259" lvl="0" marL="5278755" marR="295910" rtl="0" algn="l">
              <a:lnSpc>
                <a:spcPct val="116339"/>
              </a:lnSpc>
              <a:spcBef>
                <a:spcPts val="7309"/>
              </a:spcBef>
              <a:spcAft>
                <a:spcPts val="0"/>
              </a:spcAft>
              <a:buNone/>
            </a:pPr>
            <a:r>
              <a:rPr lang="en-US" sz="7650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rPr>
              <a:t>0.5 MLD &amp; Higher capacity can be constructed in RCC Tanks</a:t>
            </a:r>
            <a:endParaRPr sz="765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762" y="2046195"/>
            <a:ext cx="3846192" cy="4103688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40"/>
          <p:cNvSpPr txBox="1"/>
          <p:nvPr>
            <p:ph type="title"/>
          </p:nvPr>
        </p:nvSpPr>
        <p:spPr>
          <a:xfrm>
            <a:off x="5263832" y="2446931"/>
            <a:ext cx="14197965" cy="55543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9675">
            <a:spAutoFit/>
          </a:bodyPr>
          <a:lstStyle/>
          <a:p>
            <a:pPr indent="193675" lvl="0" marL="12700" marR="7620" rtl="0" algn="ctr">
              <a:lnSpc>
                <a:spcPct val="1161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35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Install easySTP &amp; take the pain out of STP Ownership.</a:t>
            </a:r>
            <a:endParaRPr sz="1235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1"/>
          <p:cNvSpPr/>
          <p:nvPr/>
        </p:nvSpPr>
        <p:spPr>
          <a:xfrm>
            <a:off x="712020" y="732961"/>
            <a:ext cx="18680430" cy="0"/>
          </a:xfrm>
          <a:custGeom>
            <a:rect b="b" l="l" r="r" t="t"/>
            <a:pathLst>
              <a:path extrusionOk="0" h="120000" w="18680430">
                <a:moveTo>
                  <a:pt x="0" y="0"/>
                </a:moveTo>
                <a:lnTo>
                  <a:pt x="18680059" y="0"/>
                </a:lnTo>
              </a:path>
            </a:pathLst>
          </a:custGeom>
          <a:noFill/>
          <a:ln cap="flat" cmpd="sng" w="41875">
            <a:solidFill>
              <a:srgbClr val="227AA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41"/>
          <p:cNvSpPr/>
          <p:nvPr/>
        </p:nvSpPr>
        <p:spPr>
          <a:xfrm>
            <a:off x="712020" y="10596536"/>
            <a:ext cx="18680430" cy="0"/>
          </a:xfrm>
          <a:custGeom>
            <a:rect b="b" l="l" r="r" t="t"/>
            <a:pathLst>
              <a:path extrusionOk="0" h="120000" w="18680430">
                <a:moveTo>
                  <a:pt x="0" y="0"/>
                </a:moveTo>
                <a:lnTo>
                  <a:pt x="18680059" y="0"/>
                </a:lnTo>
              </a:path>
            </a:pathLst>
          </a:custGeom>
          <a:noFill/>
          <a:ln cap="flat" cmpd="sng" w="10450">
            <a:solidFill>
              <a:srgbClr val="227AA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41"/>
          <p:cNvSpPr txBox="1"/>
          <p:nvPr/>
        </p:nvSpPr>
        <p:spPr>
          <a:xfrm>
            <a:off x="278055" y="1014757"/>
            <a:ext cx="19535775" cy="1583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200">
                <a:solidFill>
                  <a:srgbClr val="0433FF"/>
                </a:solidFill>
                <a:latin typeface="Cambria"/>
                <a:ea typeface="Cambria"/>
                <a:cs typeface="Cambria"/>
                <a:sym typeface="Cambria"/>
              </a:rPr>
              <a:t>Call us today for a demonstration</a:t>
            </a:r>
            <a:endParaRPr sz="102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54" name="Google Shape;254;p41"/>
          <p:cNvSpPr txBox="1"/>
          <p:nvPr/>
        </p:nvSpPr>
        <p:spPr>
          <a:xfrm>
            <a:off x="2757766" y="1936490"/>
            <a:ext cx="16021050" cy="6238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5100">
            <a:spAutoFit/>
          </a:bodyPr>
          <a:lstStyle/>
          <a:p>
            <a:pPr indent="0" lvl="0" marL="29794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200">
                <a:solidFill>
                  <a:srgbClr val="FF2F92"/>
                </a:solidFill>
                <a:latin typeface="Cambria"/>
                <a:ea typeface="Cambria"/>
                <a:cs typeface="Cambria"/>
                <a:sym typeface="Cambria"/>
              </a:rPr>
              <a:t>850</a:t>
            </a:r>
            <a:r>
              <a:rPr lang="en-US" sz="10200">
                <a:solidFill>
                  <a:srgbClr val="FF2F92"/>
                </a:solidFill>
                <a:latin typeface="Arial Black"/>
                <a:ea typeface="Arial Black"/>
                <a:cs typeface="Arial Black"/>
                <a:sym typeface="Arial Black"/>
              </a:rPr>
              <a:t>-</a:t>
            </a:r>
            <a:r>
              <a:rPr b="1" lang="en-US" sz="10200">
                <a:solidFill>
                  <a:srgbClr val="FF2F92"/>
                </a:solidFill>
                <a:latin typeface="Cambria"/>
                <a:ea typeface="Cambria"/>
                <a:cs typeface="Cambria"/>
                <a:sym typeface="Cambria"/>
              </a:rPr>
              <a:t>100</a:t>
            </a:r>
            <a:r>
              <a:rPr lang="en-US" sz="10200">
                <a:solidFill>
                  <a:srgbClr val="FF2F92"/>
                </a:solidFill>
                <a:latin typeface="Arial Black"/>
                <a:ea typeface="Arial Black"/>
                <a:cs typeface="Arial Black"/>
                <a:sym typeface="Arial Black"/>
              </a:rPr>
              <a:t>-</a:t>
            </a:r>
            <a:r>
              <a:rPr b="1" lang="en-US" sz="10200">
                <a:solidFill>
                  <a:srgbClr val="FF2F92"/>
                </a:solidFill>
                <a:latin typeface="Cambria"/>
                <a:ea typeface="Cambria"/>
                <a:cs typeface="Cambria"/>
                <a:sym typeface="Cambria"/>
              </a:rPr>
              <a:t>6000</a:t>
            </a:r>
            <a:endParaRPr sz="10200">
              <a:latin typeface="Cambria"/>
              <a:ea typeface="Cambria"/>
              <a:cs typeface="Cambria"/>
              <a:sym typeface="Cambria"/>
            </a:endParaRPr>
          </a:p>
          <a:p>
            <a:pPr indent="0" lvl="0" marL="12700" marR="7620" rtl="0" algn="l">
              <a:lnSpc>
                <a:spcPct val="141142"/>
              </a:lnSpc>
              <a:spcBef>
                <a:spcPts val="760"/>
              </a:spcBef>
              <a:spcAft>
                <a:spcPts val="0"/>
              </a:spcAft>
              <a:buNone/>
            </a:pPr>
            <a:r>
              <a:rPr b="1" lang="en-US" sz="12250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www.modernstp.com</a:t>
            </a:r>
            <a:r>
              <a:rPr b="1" lang="en-US" sz="12250">
                <a:solidFill>
                  <a:srgbClr val="0433FF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b="1" lang="en-US" sz="12250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sales@modernstp.com</a:t>
            </a:r>
            <a:endParaRPr sz="1225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55" name="Google Shape;255;p41"/>
          <p:cNvSpPr/>
          <p:nvPr/>
        </p:nvSpPr>
        <p:spPr>
          <a:xfrm>
            <a:off x="2770466" y="7967374"/>
            <a:ext cx="15992475" cy="0"/>
          </a:xfrm>
          <a:custGeom>
            <a:rect b="b" l="l" r="r" t="t"/>
            <a:pathLst>
              <a:path extrusionOk="0" h="120000" w="15992475">
                <a:moveTo>
                  <a:pt x="0" y="0"/>
                </a:moveTo>
                <a:lnTo>
                  <a:pt x="15992413" y="0"/>
                </a:lnTo>
              </a:path>
            </a:pathLst>
          </a:custGeom>
          <a:noFill/>
          <a:ln cap="flat" cmpd="sng" w="77725">
            <a:solidFill>
              <a:srgbClr val="0433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/>
          <p:nvPr/>
        </p:nvSpPr>
        <p:spPr>
          <a:xfrm>
            <a:off x="0" y="0"/>
            <a:ext cx="20104100" cy="1130871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0EBE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099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0"/>
          <p:cNvSpPr txBox="1"/>
          <p:nvPr>
            <p:ph type="title"/>
          </p:nvPr>
        </p:nvSpPr>
        <p:spPr>
          <a:xfrm>
            <a:off x="281405" y="112719"/>
            <a:ext cx="19541288" cy="1113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963125">
            <a:spAutoFit/>
          </a:bodyPr>
          <a:lstStyle/>
          <a:p>
            <a:pPr indent="0" lvl="0" marL="153587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450">
                <a:solidFill>
                  <a:srgbClr val="FFFFFF"/>
                </a:solidFill>
              </a:rPr>
              <a:t>To this</a:t>
            </a:r>
            <a:endParaRPr sz="1145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/>
        </p:nvSpPr>
        <p:spPr>
          <a:xfrm>
            <a:off x="839993" y="3332274"/>
            <a:ext cx="4789805" cy="25387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450">
                <a:solidFill>
                  <a:srgbClr val="0433FF"/>
                </a:solidFill>
                <a:latin typeface="Cambria"/>
                <a:ea typeface="Cambria"/>
                <a:cs typeface="Cambria"/>
                <a:sym typeface="Cambria"/>
              </a:rPr>
              <a:t>With</a:t>
            </a:r>
            <a:endParaRPr sz="1645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0" name="Google Shape;70;p11"/>
          <p:cNvSpPr txBox="1"/>
          <p:nvPr/>
        </p:nvSpPr>
        <p:spPr>
          <a:xfrm>
            <a:off x="839993" y="5258917"/>
            <a:ext cx="9558020" cy="25387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450">
                <a:solidFill>
                  <a:srgbClr val="0433FF"/>
                </a:solidFill>
                <a:latin typeface="Cambria"/>
                <a:ea typeface="Cambria"/>
                <a:cs typeface="Cambria"/>
                <a:sym typeface="Cambria"/>
              </a:rPr>
              <a:t>minimum</a:t>
            </a:r>
            <a:endParaRPr sz="1645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1" name="Google Shape;71;p11"/>
          <p:cNvSpPr txBox="1"/>
          <p:nvPr>
            <p:ph type="title"/>
          </p:nvPr>
        </p:nvSpPr>
        <p:spPr>
          <a:xfrm>
            <a:off x="12506311" y="985670"/>
            <a:ext cx="5629910" cy="8255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ctr">
              <a:lnSpc>
                <a:spcPct val="10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450">
                <a:solidFill>
                  <a:srgbClr val="FF2F92"/>
                </a:solidFill>
                <a:latin typeface="Cambria"/>
                <a:ea typeface="Cambria"/>
                <a:cs typeface="Cambria"/>
                <a:sym typeface="Cambria"/>
              </a:rPr>
              <a:t>Cost Time Effort</a:t>
            </a:r>
            <a:endParaRPr sz="1645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96686" y="1451159"/>
            <a:ext cx="14414646" cy="7959132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2"/>
          <p:cNvSpPr txBox="1"/>
          <p:nvPr>
            <p:ph type="title"/>
          </p:nvPr>
        </p:nvSpPr>
        <p:spPr>
          <a:xfrm>
            <a:off x="2595706" y="112719"/>
            <a:ext cx="14194155" cy="10549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7100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rPr>
              <a:t>Without ..</a:t>
            </a:r>
            <a:endParaRPr sz="7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515"/>
              </a:spcBef>
              <a:spcAft>
                <a:spcPts val="0"/>
              </a:spcAft>
              <a:buNone/>
            </a:pPr>
            <a:r>
              <a:t/>
            </a:r>
            <a:endParaRPr sz="7100">
              <a:latin typeface="Arial"/>
              <a:ea typeface="Arial"/>
              <a:cs typeface="Arial"/>
              <a:sym typeface="Arial"/>
            </a:endParaRPr>
          </a:p>
          <a:p>
            <a:pPr indent="0" lvl="0" marL="0" marR="5080" rtl="0" algn="r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0" lang="en-US" sz="7100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rPr>
              <a:t>Noise</a:t>
            </a:r>
            <a:endParaRPr sz="7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11163" y="348922"/>
            <a:ext cx="10809581" cy="9323853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3"/>
          <p:cNvSpPr txBox="1"/>
          <p:nvPr>
            <p:ph type="title"/>
          </p:nvPr>
        </p:nvSpPr>
        <p:spPr>
          <a:xfrm>
            <a:off x="1110086" y="-41630"/>
            <a:ext cx="4082415" cy="1106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7100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rPr>
              <a:t>Without ..</a:t>
            </a:r>
            <a:endParaRPr sz="7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3"/>
          <p:cNvSpPr txBox="1"/>
          <p:nvPr/>
        </p:nvSpPr>
        <p:spPr>
          <a:xfrm>
            <a:off x="15144137" y="9980071"/>
            <a:ext cx="4431030" cy="1106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00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rPr>
              <a:t>Foul Smell</a:t>
            </a:r>
            <a:endParaRPr sz="7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2570" y="225085"/>
            <a:ext cx="15682276" cy="9953324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4"/>
          <p:cNvSpPr txBox="1"/>
          <p:nvPr>
            <p:ph type="title"/>
          </p:nvPr>
        </p:nvSpPr>
        <p:spPr>
          <a:xfrm>
            <a:off x="281405" y="112719"/>
            <a:ext cx="19541288" cy="1113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972775">
            <a:spAutoFit/>
          </a:bodyPr>
          <a:lstStyle/>
          <a:p>
            <a:pPr indent="0" lvl="0" marL="191960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6650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rPr>
              <a:t>Without burning a hole in your pocket ..</a:t>
            </a:r>
            <a:endParaRPr sz="665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type="title"/>
          </p:nvPr>
        </p:nvSpPr>
        <p:spPr>
          <a:xfrm>
            <a:off x="281405" y="112719"/>
            <a:ext cx="19541288" cy="11133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868525">
            <a:spAutoFit/>
          </a:bodyPr>
          <a:lstStyle/>
          <a:p>
            <a:pPr indent="0" lvl="0" marL="1637029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700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Presenting</a:t>
            </a:r>
            <a:endParaRPr sz="247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33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